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256" r:id="rId2"/>
    <p:sldId id="279" r:id="rId3"/>
    <p:sldId id="258" r:id="rId4"/>
    <p:sldId id="269" r:id="rId5"/>
    <p:sldId id="261" r:id="rId6"/>
    <p:sldId id="262" r:id="rId7"/>
    <p:sldId id="266" r:id="rId8"/>
    <p:sldId id="267" r:id="rId9"/>
    <p:sldId id="278" r:id="rId10"/>
    <p:sldId id="268" r:id="rId11"/>
    <p:sldId id="282" r:id="rId12"/>
    <p:sldId id="285" r:id="rId13"/>
    <p:sldId id="284" r:id="rId14"/>
    <p:sldId id="283" r:id="rId15"/>
    <p:sldId id="297" r:id="rId16"/>
    <p:sldId id="296" r:id="rId17"/>
    <p:sldId id="295" r:id="rId18"/>
    <p:sldId id="289" r:id="rId19"/>
    <p:sldId id="290" r:id="rId20"/>
    <p:sldId id="311" r:id="rId21"/>
    <p:sldId id="302" r:id="rId22"/>
    <p:sldId id="301" r:id="rId23"/>
    <p:sldId id="300" r:id="rId24"/>
    <p:sldId id="299" r:id="rId25"/>
    <p:sldId id="291" r:id="rId26"/>
    <p:sldId id="275" r:id="rId27"/>
    <p:sldId id="307" r:id="rId28"/>
    <p:sldId id="306" r:id="rId29"/>
    <p:sldId id="305" r:id="rId30"/>
    <p:sldId id="304" r:id="rId31"/>
    <p:sldId id="310" r:id="rId32"/>
    <p:sldId id="308" r:id="rId33"/>
    <p:sldId id="309" r:id="rId34"/>
  </p:sldIdLst>
  <p:sldSz cx="9144000" cy="6858000" type="screen4x3"/>
  <p:notesSz cx="9296400" cy="68818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8">
          <p15:clr>
            <a:srgbClr val="A4A3A4"/>
          </p15:clr>
        </p15:guide>
        <p15:guide id="2" pos="292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0000"/>
    <a:srgbClr val="A76B83"/>
    <a:srgbClr val="DBC3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5571" autoAdjust="0"/>
  </p:normalViewPr>
  <p:slideViewPr>
    <p:cSldViewPr>
      <p:cViewPr varScale="1">
        <p:scale>
          <a:sx n="95" d="100"/>
          <a:sy n="95" d="100"/>
        </p:scale>
        <p:origin x="198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3" d="100"/>
          <a:sy n="113" d="100"/>
        </p:scale>
        <p:origin x="-2406" y="-108"/>
      </p:cViewPr>
      <p:guideLst>
        <p:guide orient="horz" pos="2168"/>
        <p:guide pos="292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29075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65738" y="0"/>
            <a:ext cx="4029075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35738"/>
            <a:ext cx="4029075" cy="34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65738" y="6535738"/>
            <a:ext cx="4029075" cy="34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395A768-63BA-4537-AB1F-73DB4C58179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7488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7325" y="0"/>
            <a:ext cx="4027488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2193F49E-37D0-46EB-916C-EBCED6D8C59A}" type="datetimeFigureOut">
              <a:rPr lang="en-US"/>
              <a:pPr>
                <a:defRPr/>
              </a:pPr>
              <a:t>3/7/2017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27350" y="515938"/>
            <a:ext cx="3441700" cy="2581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0275" y="3270250"/>
            <a:ext cx="7435850" cy="30956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35738"/>
            <a:ext cx="4027488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7325" y="6535738"/>
            <a:ext cx="4027488" cy="3444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90A2085-9424-4BA4-BB38-7D31CD2565D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0A2085-9424-4BA4-BB38-7D31CD2565DB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48371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Explain how a tax subsidy works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0A2085-9424-4BA4-BB38-7D31CD2565DB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98239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400" dirty="0"/>
              <a:t>Note: These may be fully justified and</a:t>
            </a:r>
            <a:r>
              <a:rPr lang="en-US" sz="1400" baseline="0" dirty="0"/>
              <a:t> socially beneficial programs. But they are public subsidies – welfare for corporations. The Cato Institute objects to all of these. I think some are probably a good thing.</a:t>
            </a: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0A2085-9424-4BA4-BB38-7D31CD2565DB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167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0A2085-9424-4BA4-BB38-7D31CD2565DB}" type="slidenum">
              <a:rPr lang="en-US" altLang="en-US" smtClean="0"/>
              <a:pPr/>
              <a:t>25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45260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6DEDA5-011E-411E-914B-21B83BB15B9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471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B9CEB7-88BC-4F82-9009-47BDD5349B5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8058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126A73-5BEF-454D-83EE-1028FEEC9D8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0714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7A57F7-F843-495C-A4BD-638E7488FA4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243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91874B-E6DA-4A58-96AC-F61D18E8901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4397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79CE3D-D11D-4DC1-9C52-0165C247A8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72178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52FD3D-7C7F-4B1C-B525-80D4DAE07CE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0157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E1C35E-DFAA-40B3-AE48-169F8833E31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381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E1F01E-13BB-4D25-81A2-CCC03E48A10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9173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72391E-85CE-4E20-9E51-ADA60A07D53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3124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CF9AE3-4558-4BBA-B44C-8926B608A2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5975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F643F93-9419-4DA8-940A-D64CDF1B94B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4"/>
          <p:cNvSpPr txBox="1">
            <a:spLocks noChangeArrowheads="1"/>
          </p:cNvSpPr>
          <p:nvPr/>
        </p:nvSpPr>
        <p:spPr bwMode="auto">
          <a:xfrm>
            <a:off x="533400" y="1447800"/>
            <a:ext cx="7848600" cy="3278188"/>
          </a:xfrm>
          <a:prstGeom prst="rect">
            <a:avLst/>
          </a:prstGeom>
          <a:solidFill>
            <a:srgbClr val="DBC3CD"/>
          </a:solidFill>
          <a:ln w="76200">
            <a:solidFill>
              <a:schemeClr val="bg1"/>
            </a:solidFill>
            <a:miter lim="800000"/>
            <a:headEnd/>
            <a:tailEnd/>
          </a:ln>
        </p:spPr>
        <p:txBody>
          <a:bodyPr lIns="274320" tIns="274320" rIns="274320" bIns="27432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800" b="1" dirty="0">
                <a:latin typeface="Times New Roman" panose="02020603050405020304" pitchFamily="18" charset="0"/>
              </a:rPr>
              <a:t>Lecture 15 </a:t>
            </a:r>
          </a:p>
          <a:p>
            <a:pPr algn="ctr" eaLnBrk="1" hangingPunct="1"/>
            <a:r>
              <a:rPr lang="en-US" altLang="en-US" sz="2000" b="1">
                <a:latin typeface="Times New Roman" panose="02020603050405020304" pitchFamily="18" charset="0"/>
              </a:rPr>
              <a:t>March 9, 2017</a:t>
            </a:r>
            <a:endParaRPr lang="en-US" altLang="en-US" sz="2800" b="1" dirty="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4000" b="1" dirty="0">
                <a:latin typeface="Times New Roman" panose="02020603050405020304" pitchFamily="18" charset="0"/>
              </a:rPr>
              <a:t>Solutions to </a:t>
            </a:r>
          </a:p>
          <a:p>
            <a:pPr algn="ctr" eaLnBrk="1" hangingPunct="1"/>
            <a:r>
              <a:rPr lang="en-US" altLang="en-US" sz="4000" b="1" dirty="0">
                <a:latin typeface="Times New Roman" panose="02020603050405020304" pitchFamily="18" charset="0"/>
              </a:rPr>
              <a:t>Poverty &amp; Excessive Inequality</a:t>
            </a:r>
          </a:p>
          <a:p>
            <a:pPr algn="ctr" eaLnBrk="1" hangingPunct="1">
              <a:spcBef>
                <a:spcPct val="45000"/>
              </a:spcBef>
            </a:pPr>
            <a:endParaRPr lang="en-US" altLang="en-US" sz="2000" b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76B8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228600" y="304800"/>
            <a:ext cx="8763000" cy="627864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 lIns="274320" tIns="182880" rIns="274320" bIns="274320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Examples of “Corporate Welfare”</a:t>
            </a:r>
          </a:p>
          <a:p>
            <a:pPr algn="ctr">
              <a:defRPr/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(from the conservative Cato Institute’s</a:t>
            </a:r>
          </a:p>
          <a:p>
            <a:pPr algn="ctr">
              <a:defRPr/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“Handbook for Congress”)</a:t>
            </a:r>
          </a:p>
          <a:p>
            <a:pPr algn="ctr">
              <a:defRPr/>
            </a:pP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31775" indent="-231775">
              <a:spcBef>
                <a:spcPct val="50000"/>
              </a:spcBef>
              <a:buFontTx/>
              <a:buChar char="•"/>
              <a:defRPr/>
            </a:pP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Energy Department's Energy Supply Research and Development Program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($2.7 billion a year) aims to develop new energy technologies and improve on existing technologies. </a:t>
            </a:r>
          </a:p>
          <a:p>
            <a:pPr marL="173038" indent="-173038">
              <a:spcBef>
                <a:spcPct val="50000"/>
              </a:spcBef>
              <a:buFontTx/>
              <a:buChar char="•"/>
              <a:defRPr/>
            </a:pP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Commerce Department's Advanced Technology Program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($200 million a year) gives research grants to consortiums of some of the nation's largest high-tech companies. </a:t>
            </a:r>
          </a:p>
          <a:p>
            <a:pPr marL="173038" indent="-173038">
              <a:spcBef>
                <a:spcPct val="50000"/>
              </a:spcBef>
              <a:buFontTx/>
              <a:buChar char="•"/>
              <a:defRPr/>
            </a:pP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Export-Import Bank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($700 million a year) provides subsidized financing to foreign purchasers of U.S. goods. </a:t>
            </a:r>
          </a:p>
          <a:p>
            <a:pPr marL="231775" indent="-231775">
              <a:spcBef>
                <a:spcPct val="50000"/>
              </a:spcBef>
              <a:buFontTx/>
              <a:buChar char="•"/>
              <a:defRPr/>
            </a:pP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Overseas Private Investment Corporation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($70 million a year)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provides direct loans, guaranteed loans, and political risk insurance to U.S. firms that invest in developing countries.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76B8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3"/>
          <p:cNvSpPr txBox="1">
            <a:spLocks noChangeArrowheads="1"/>
          </p:cNvSpPr>
          <p:nvPr/>
        </p:nvSpPr>
        <p:spPr bwMode="auto">
          <a:xfrm>
            <a:off x="457200" y="685800"/>
            <a:ext cx="8153400" cy="566261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274320" tIns="182880" rIns="274320" bIns="36576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Solutions to Poverty: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three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kinds of structural proposals</a:t>
            </a:r>
          </a:p>
          <a:p>
            <a:pPr marL="509588" marR="0" lvl="0" indent="-509588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Partially decouple </a:t>
            </a:r>
            <a:r>
              <a:rPr kumimoji="0" lang="en-US" sz="2400" b="1" i="1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standards of living 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from </a:t>
            </a:r>
            <a:r>
              <a:rPr kumimoji="0" lang="en-US" sz="2400" b="1" i="1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market earnings: 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the social wage</a:t>
            </a:r>
          </a:p>
          <a:p>
            <a:pPr marL="914400" marR="0" lvl="0" indent="-5397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Universal health care, good public day care, public libraries and swimming pools, free universities, etc. </a:t>
            </a:r>
          </a:p>
          <a:p>
            <a:pPr marL="515938" marR="0" lvl="0" indent="-515938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2.   Partially decouple  </a:t>
            </a:r>
            <a:r>
              <a:rPr kumimoji="0" lang="en-US" sz="2400" b="1" i="1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paid employment 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from </a:t>
            </a:r>
            <a:r>
              <a:rPr kumimoji="0" lang="en-US" sz="2400" b="1" i="1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capitalist markets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: public sector jobs.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>
                <a:tab pos="515938" algn="l"/>
              </a:tabLst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3.	Partially decouple </a:t>
            </a:r>
            <a:r>
              <a:rPr kumimoji="0" lang="en-US" sz="2400" b="1" i="1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income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from </a:t>
            </a:r>
            <a:r>
              <a:rPr kumimoji="0" lang="en-US" sz="2400" b="1" i="1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earnings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914400" marR="0" lvl="0" indent="404813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Asset development accounts</a:t>
            </a:r>
          </a:p>
          <a:p>
            <a:pPr marL="914400" marR="0" lvl="0" indent="404813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Basic Income Grants</a:t>
            </a:r>
          </a:p>
        </p:txBody>
      </p:sp>
    </p:spTree>
    <p:extLst>
      <p:ext uri="{BB962C8B-B14F-4D97-AF65-F5344CB8AC3E}">
        <p14:creationId xmlns:p14="http://schemas.microsoft.com/office/powerpoint/2010/main" val="10896491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76B8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3"/>
          <p:cNvSpPr txBox="1">
            <a:spLocks noChangeArrowheads="1"/>
          </p:cNvSpPr>
          <p:nvPr/>
        </p:nvSpPr>
        <p:spPr bwMode="auto">
          <a:xfrm>
            <a:off x="457200" y="685800"/>
            <a:ext cx="8153400" cy="566261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274320" tIns="182880" rIns="274320" bIns="36576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Solutions to Poverty: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three kinds of structural proposals</a:t>
            </a:r>
          </a:p>
          <a:p>
            <a:pPr marL="509588" marR="0" lvl="0" indent="-509588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Partially decouple </a:t>
            </a:r>
            <a:r>
              <a:rPr kumimoji="0" lang="en-US" sz="2400" b="1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standards of living 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from </a:t>
            </a:r>
            <a:r>
              <a:rPr kumimoji="0" lang="en-US" sz="2400" b="1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market earnings: 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the social wage</a:t>
            </a:r>
          </a:p>
          <a:p>
            <a:pPr marL="914400" marR="0" lvl="0" indent="-5397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Universal health care, good subsidized</a:t>
            </a:r>
            <a:r>
              <a:rPr kumimoji="0" lang="en-US" sz="2000" b="0" i="0" u="none" strike="noStrike" kern="0" cap="none" spc="0" normalizeH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day care, public libraries and swimming pools, free universities, etc. </a:t>
            </a:r>
          </a:p>
          <a:p>
            <a:pPr marL="515938" marR="0" lvl="0" indent="-515938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2.   Partially decouple  </a:t>
            </a:r>
            <a:r>
              <a:rPr kumimoji="0" lang="en-US" sz="2400" b="1" i="1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paid employment 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from </a:t>
            </a:r>
            <a:r>
              <a:rPr kumimoji="0" lang="en-US" sz="2400" b="1" i="1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capitalist markets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: public sector jobs.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>
                <a:tab pos="515938" algn="l"/>
              </a:tabLst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3.	Partially decouple </a:t>
            </a:r>
            <a:r>
              <a:rPr kumimoji="0" lang="en-US" sz="2400" b="1" i="1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income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from </a:t>
            </a:r>
            <a:r>
              <a:rPr kumimoji="0" lang="en-US" sz="2400" b="1" i="1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earnings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914400" marR="0" lvl="0" indent="404813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Asset development accounts</a:t>
            </a:r>
          </a:p>
          <a:p>
            <a:pPr marL="914400" marR="0" lvl="0" indent="404813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Basic Income Grants</a:t>
            </a:r>
          </a:p>
        </p:txBody>
      </p:sp>
    </p:spTree>
    <p:extLst>
      <p:ext uri="{BB962C8B-B14F-4D97-AF65-F5344CB8AC3E}">
        <p14:creationId xmlns:p14="http://schemas.microsoft.com/office/powerpoint/2010/main" val="5879373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76B8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3"/>
          <p:cNvSpPr txBox="1">
            <a:spLocks noChangeArrowheads="1"/>
          </p:cNvSpPr>
          <p:nvPr/>
        </p:nvSpPr>
        <p:spPr bwMode="auto">
          <a:xfrm>
            <a:off x="457200" y="685800"/>
            <a:ext cx="8153400" cy="566261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274320" tIns="182880" rIns="274320" bIns="36576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Solutions to Poverty: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three kinds of structural proposals</a:t>
            </a:r>
          </a:p>
          <a:p>
            <a:pPr marL="509588" marR="0" lvl="0" indent="-509588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Partially decouple </a:t>
            </a:r>
            <a:r>
              <a:rPr kumimoji="0" lang="en-US" sz="2400" b="1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standards of living 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from </a:t>
            </a:r>
            <a:r>
              <a:rPr kumimoji="0" lang="en-US" sz="2400" b="1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market earnings: 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the social wage</a:t>
            </a:r>
          </a:p>
          <a:p>
            <a:pPr marL="914400" marR="0" lvl="0" indent="-5397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Universal health care, good subsidized day care, public libraries and swimming pools, free universities, etc. </a:t>
            </a:r>
          </a:p>
          <a:p>
            <a:pPr marL="515938" marR="0" lvl="0" indent="-515938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2.   Partially decouple  </a:t>
            </a:r>
            <a:r>
              <a:rPr kumimoji="0" lang="en-US" sz="2400" b="1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paid employment 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from </a:t>
            </a:r>
            <a:r>
              <a:rPr kumimoji="0" lang="en-US" sz="2400" b="1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capitalist markets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: public sector jobs.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>
                <a:tab pos="515938" algn="l"/>
              </a:tabLst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3.	Partially decouple </a:t>
            </a:r>
            <a:r>
              <a:rPr kumimoji="0" lang="en-US" sz="2400" b="1" i="1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income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from </a:t>
            </a:r>
            <a:r>
              <a:rPr kumimoji="0" lang="en-US" sz="2400" b="1" i="1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earnings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914400" marR="0" lvl="0" indent="404813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Asset development accounts</a:t>
            </a:r>
          </a:p>
          <a:p>
            <a:pPr marL="914400" marR="0" lvl="0" indent="404813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Basic Income Grants</a:t>
            </a:r>
          </a:p>
        </p:txBody>
      </p:sp>
    </p:spTree>
    <p:extLst>
      <p:ext uri="{BB962C8B-B14F-4D97-AF65-F5344CB8AC3E}">
        <p14:creationId xmlns:p14="http://schemas.microsoft.com/office/powerpoint/2010/main" val="35441292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76B8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3"/>
          <p:cNvSpPr txBox="1">
            <a:spLocks noChangeArrowheads="1"/>
          </p:cNvSpPr>
          <p:nvPr/>
        </p:nvSpPr>
        <p:spPr bwMode="auto">
          <a:xfrm>
            <a:off x="457200" y="685800"/>
            <a:ext cx="8153400" cy="566261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274320" tIns="182880" rIns="274320" bIns="36576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Solutions to Poverty: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three kinds of structural proposals</a:t>
            </a:r>
          </a:p>
          <a:p>
            <a:pPr marL="509588" marR="0" lvl="0" indent="-509588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Partially decouple </a:t>
            </a:r>
            <a:r>
              <a:rPr kumimoji="0" lang="en-US" sz="2400" b="1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standards of living 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from </a:t>
            </a:r>
            <a:r>
              <a:rPr kumimoji="0" lang="en-US" sz="2400" b="1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market earnings: 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the social wage</a:t>
            </a:r>
          </a:p>
          <a:p>
            <a:pPr marL="914400" marR="0" lvl="0" indent="-5397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Universal health care, good subsidized</a:t>
            </a:r>
            <a:r>
              <a:rPr kumimoji="0" lang="en-US" sz="2000" b="0" i="0" u="none" strike="noStrike" kern="0" cap="none" spc="0" normalizeH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day care, public libraries and swimming pools, free universities, etc. </a:t>
            </a:r>
          </a:p>
          <a:p>
            <a:pPr marL="515938" marR="0" lvl="0" indent="-515938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2.   Partially decouple  </a:t>
            </a:r>
            <a:r>
              <a:rPr kumimoji="0" lang="en-US" sz="2400" b="1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paid employment 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from </a:t>
            </a:r>
            <a:r>
              <a:rPr kumimoji="0" lang="en-US" sz="2400" b="1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capitalist markets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: public sector jobs.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>
                <a:tab pos="515938" algn="l"/>
              </a:tabLst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3.	Partially decouple </a:t>
            </a:r>
            <a:r>
              <a:rPr kumimoji="0" lang="en-US" sz="2400" b="1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income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from </a:t>
            </a:r>
            <a:r>
              <a:rPr kumimoji="0" lang="en-US" sz="2400" b="1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earnings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914400" marR="0" lvl="0" indent="404813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Asset development accounts</a:t>
            </a:r>
          </a:p>
          <a:p>
            <a:pPr marL="914400" marR="0" lvl="0" indent="404813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Unconditional</a:t>
            </a:r>
            <a:r>
              <a:rPr kumimoji="0" lang="en-US" sz="2400" b="0" i="0" u="none" strike="noStrike" kern="0" cap="none" spc="0" normalizeH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Basic Income</a:t>
            </a:r>
          </a:p>
        </p:txBody>
      </p:sp>
    </p:spTree>
    <p:extLst>
      <p:ext uri="{BB962C8B-B14F-4D97-AF65-F5344CB8AC3E}">
        <p14:creationId xmlns:p14="http://schemas.microsoft.com/office/powerpoint/2010/main" val="10723153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76B8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3"/>
          <p:cNvSpPr txBox="1">
            <a:spLocks noChangeArrowheads="1"/>
          </p:cNvSpPr>
          <p:nvPr/>
        </p:nvSpPr>
        <p:spPr bwMode="auto">
          <a:xfrm>
            <a:off x="304800" y="838200"/>
            <a:ext cx="8534400" cy="58477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UNCONDITIONAL BASIC INCOME (UBI)</a:t>
            </a:r>
          </a:p>
        </p:txBody>
      </p:sp>
      <p:sp>
        <p:nvSpPr>
          <p:cNvPr id="12291" name="Text Box 4"/>
          <p:cNvSpPr txBox="1">
            <a:spLocks noChangeArrowheads="1"/>
          </p:cNvSpPr>
          <p:nvPr/>
        </p:nvSpPr>
        <p:spPr bwMode="auto">
          <a:xfrm>
            <a:off x="381000" y="1905000"/>
            <a:ext cx="8534400" cy="4247317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 lIns="274320" tIns="274320" rIns="274320" bIns="27432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Central principles:</a:t>
            </a:r>
          </a:p>
          <a:p>
            <a:pPr marL="346075" marR="0" lvl="0" indent="-346075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kumimoji="0" lang="en-US" sz="3200" b="1" i="0" u="sng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Basic income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provides for a decent, no frills standard of living above the poverty line</a:t>
            </a:r>
          </a:p>
          <a:p>
            <a:pPr marL="346075" marR="0" lvl="0" indent="-346075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kumimoji="0" lang="en-US" sz="3200" b="1" i="0" u="sng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Universal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given to all citizens </a:t>
            </a:r>
          </a:p>
          <a:p>
            <a:pPr marL="346075" marR="0" lvl="0" indent="-346075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kumimoji="0" lang="en-US" sz="3200" b="1" i="0" u="sng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Unconditional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no restrictions, no work requirements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764585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76B8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Text Box 4"/>
          <p:cNvSpPr txBox="1">
            <a:spLocks noChangeArrowheads="1"/>
          </p:cNvSpPr>
          <p:nvPr/>
        </p:nvSpPr>
        <p:spPr bwMode="auto">
          <a:xfrm>
            <a:off x="381000" y="1905000"/>
            <a:ext cx="8534400" cy="4247317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 lIns="274320" tIns="274320" rIns="274320" bIns="27432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Central principles:</a:t>
            </a:r>
          </a:p>
          <a:p>
            <a:pPr marL="346075" marR="0" lvl="0" indent="-346075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kumimoji="0" lang="en-US" sz="3200" b="1" i="0" u="sng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Basic income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provides for a decent, no frills standard of living above the poverty line</a:t>
            </a:r>
          </a:p>
          <a:p>
            <a:pPr marL="346075" marR="0" lvl="0" indent="-346075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kumimoji="0" lang="en-US" sz="3200" b="1" i="0" u="sng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Universal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given to all citizens </a:t>
            </a:r>
          </a:p>
          <a:p>
            <a:pPr marL="346075" marR="0" lvl="0" indent="-346075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kumimoji="0" lang="en-US" sz="3200" b="1" i="0" u="sng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Unconditional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no restrictions, no work requirements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04800" y="838200"/>
            <a:ext cx="8534400" cy="58477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UNCONDITIONAL BASIC INCOME (UBI)</a:t>
            </a:r>
          </a:p>
        </p:txBody>
      </p:sp>
    </p:spTree>
    <p:extLst>
      <p:ext uri="{BB962C8B-B14F-4D97-AF65-F5344CB8AC3E}">
        <p14:creationId xmlns:p14="http://schemas.microsoft.com/office/powerpoint/2010/main" val="26374079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76B8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Text Box 4"/>
          <p:cNvSpPr txBox="1">
            <a:spLocks noChangeArrowheads="1"/>
          </p:cNvSpPr>
          <p:nvPr/>
        </p:nvSpPr>
        <p:spPr bwMode="auto">
          <a:xfrm>
            <a:off x="381000" y="1905000"/>
            <a:ext cx="8534400" cy="4247317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 lIns="274320" tIns="274320" rIns="274320" bIns="27432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Central principles:</a:t>
            </a:r>
          </a:p>
          <a:p>
            <a:pPr marL="346075" marR="0" lvl="0" indent="-346075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kumimoji="0" lang="en-US" sz="3200" b="1" i="0" u="sng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Basic income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provides for a decent, no frills standard of living above the poverty line</a:t>
            </a:r>
          </a:p>
          <a:p>
            <a:pPr marL="346075" marR="0" lvl="0" indent="-346075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kumimoji="0" lang="en-US" sz="3200" b="1" i="0" u="sng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Universal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given to all citizens </a:t>
            </a:r>
          </a:p>
          <a:p>
            <a:pPr marL="346075" marR="0" lvl="0" indent="-346075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kumimoji="0" lang="en-US" sz="3200" b="1" i="0" u="sng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Unconditional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no restrictions, no work requirements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04800" y="838200"/>
            <a:ext cx="8534400" cy="58477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UNCONDITIONAL BASIC INCOME (UBI)</a:t>
            </a:r>
          </a:p>
        </p:txBody>
      </p:sp>
    </p:spTree>
    <p:extLst>
      <p:ext uri="{BB962C8B-B14F-4D97-AF65-F5344CB8AC3E}">
        <p14:creationId xmlns:p14="http://schemas.microsoft.com/office/powerpoint/2010/main" val="12195133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76B8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Text Box 4"/>
          <p:cNvSpPr txBox="1">
            <a:spLocks noChangeArrowheads="1"/>
          </p:cNvSpPr>
          <p:nvPr/>
        </p:nvSpPr>
        <p:spPr bwMode="auto">
          <a:xfrm>
            <a:off x="381000" y="1905000"/>
            <a:ext cx="8534400" cy="4247317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 lIns="274320" tIns="274320" rIns="274320" bIns="27432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Central principles:</a:t>
            </a:r>
          </a:p>
          <a:p>
            <a:pPr marL="346075" marR="0" lvl="0" indent="-346075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kumimoji="0" lang="en-US" sz="3200" b="1" i="0" u="sng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Basic income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kumimoji="0" lang="en-US" sz="32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provides for a decent, no frills standard of living above the poverty line</a:t>
            </a:r>
          </a:p>
          <a:p>
            <a:pPr marL="346075" marR="0" lvl="0" indent="-346075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kumimoji="0" lang="en-US" sz="3200" b="1" i="0" u="sng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Universal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kumimoji="0" lang="en-US" sz="32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given to all citizens </a:t>
            </a:r>
          </a:p>
          <a:p>
            <a:pPr marL="346075" marR="0" lvl="0" indent="-346075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kumimoji="0" lang="en-US" sz="3200" b="1" i="0" u="sng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Unconditional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kumimoji="0" lang="en-US" sz="32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no restrictions; no work requirements; no</a:t>
            </a:r>
            <a:r>
              <a:rPr kumimoji="0" lang="en-US" sz="3200" i="0" u="none" strike="noStrike" kern="0" cap="none" spc="0" normalizeH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moral test.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04800" y="838200"/>
            <a:ext cx="8534400" cy="58477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UNCONDITIONAL BASIC INCOME (UBI)</a:t>
            </a:r>
          </a:p>
        </p:txBody>
      </p:sp>
    </p:spTree>
    <p:extLst>
      <p:ext uri="{BB962C8B-B14F-4D97-AF65-F5344CB8AC3E}">
        <p14:creationId xmlns:p14="http://schemas.microsoft.com/office/powerpoint/2010/main" val="42853630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76B8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152400" y="762000"/>
            <a:ext cx="8763000" cy="475514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 lIns="274320" tIns="182880" rIns="274320" bIns="27432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18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Means-tested vs Universal Programs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1" i="0" u="sng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Means-tested</a:t>
            </a:r>
            <a:r>
              <a:rPr kumimoji="0" lang="en-US" altLang="en-US" sz="32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kumimoji="0" lang="en-US" altLang="en-US" sz="32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a person only gets a benefit if they fall below some level of income. Example: food stamps.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1" i="0" u="sng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Universal programs</a:t>
            </a:r>
            <a:r>
              <a:rPr kumimoji="0" lang="en-US" altLang="en-US" sz="32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kumimoji="0" lang="en-US" altLang="en-US" sz="3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everyone gets the benefit regardless of income. Examples: public education, Medicare.</a:t>
            </a:r>
          </a:p>
        </p:txBody>
      </p:sp>
    </p:spTree>
    <p:extLst>
      <p:ext uri="{BB962C8B-B14F-4D97-AF65-F5344CB8AC3E}">
        <p14:creationId xmlns:p14="http://schemas.microsoft.com/office/powerpoint/2010/main" val="7792222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76B8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381000" y="1371600"/>
            <a:ext cx="8382000" cy="292417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274320" tIns="274320" rIns="274320" bIns="36576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What is Government “Welfare”?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1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Government Welfare is any government subsidy to a particular group of people which provides them with an economic benefit that they would not have had if things were just left to the market.</a:t>
            </a:r>
          </a:p>
        </p:txBody>
      </p:sp>
    </p:spTree>
    <p:extLst>
      <p:ext uri="{BB962C8B-B14F-4D97-AF65-F5344CB8AC3E}">
        <p14:creationId xmlns:p14="http://schemas.microsoft.com/office/powerpoint/2010/main" val="22097412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76B8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152400" y="762000"/>
            <a:ext cx="8763000" cy="475514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 lIns="274320" tIns="182880" rIns="274320" bIns="27432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18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Means-tested vs Universal Programs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1" i="0" u="sng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Means-tested</a:t>
            </a:r>
            <a:r>
              <a:rPr kumimoji="0" lang="en-US" altLang="en-US" sz="32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kumimoji="0" lang="en-US" altLang="en-US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a person only gets a benefit if they fall below some level of income. Example: food stamps.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1" i="0" u="sng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Universal programs</a:t>
            </a:r>
            <a:r>
              <a:rPr kumimoji="0" lang="en-US" altLang="en-US" sz="32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kumimoji="0" lang="en-US" altLang="en-US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everyone gets the benefit regardless of income. Examples: public education, Medicare.</a:t>
            </a:r>
          </a:p>
        </p:txBody>
      </p:sp>
    </p:spTree>
    <p:extLst>
      <p:ext uri="{BB962C8B-B14F-4D97-AF65-F5344CB8AC3E}">
        <p14:creationId xmlns:p14="http://schemas.microsoft.com/office/powerpoint/2010/main" val="9226524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76B8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381000" y="838200"/>
            <a:ext cx="8382000" cy="474027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182880" tIns="274320" rIns="182880" bIns="274320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marR="0" lvl="0" indent="-34290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Problems with means-tested programs</a:t>
            </a:r>
            <a:endParaRPr kumimoji="0" lang="en-US" altLang="en-US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Stigma: </a:t>
            </a: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recipients are labeled negatively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Weak basis of public support: </a:t>
            </a: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universal programs build bridges across groups; means-tested programs create cleavages between groups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Universal programs become rights; means-tested programs viewed as charity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Result: </a:t>
            </a: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universal programs usually do more to help the poor than means tested programs.</a:t>
            </a:r>
          </a:p>
        </p:txBody>
      </p:sp>
    </p:spTree>
    <p:extLst>
      <p:ext uri="{BB962C8B-B14F-4D97-AF65-F5344CB8AC3E}">
        <p14:creationId xmlns:p14="http://schemas.microsoft.com/office/powerpoint/2010/main" val="22666678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76B8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381000" y="838200"/>
            <a:ext cx="8382000" cy="474027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182880" tIns="274320" rIns="182880" bIns="274320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marR="0" lvl="0" indent="-34290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Problems with means-tested programs</a:t>
            </a:r>
            <a:endParaRPr kumimoji="0" lang="en-US" altLang="en-US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Stigma: </a:t>
            </a: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recipients are labeled negatively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Weak basis of public support: </a:t>
            </a: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universal programs build bridges across groups; means-tested programs create cleavages between groups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Universal programs become rights; means-tested programs viewed as charity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Result: </a:t>
            </a: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universal programs usually do more to help the poor than means tested programs.</a:t>
            </a:r>
          </a:p>
        </p:txBody>
      </p:sp>
    </p:spTree>
    <p:extLst>
      <p:ext uri="{BB962C8B-B14F-4D97-AF65-F5344CB8AC3E}">
        <p14:creationId xmlns:p14="http://schemas.microsoft.com/office/powerpoint/2010/main" val="17138716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76B8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381000" y="838200"/>
            <a:ext cx="8382000" cy="474027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182880" tIns="274320" rIns="182880" bIns="274320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marR="0" lvl="0" indent="-34290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Problems with means-tested programs</a:t>
            </a:r>
            <a:endParaRPr kumimoji="0" lang="en-US" altLang="en-US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Stigma: </a:t>
            </a: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recipients are labeled negatively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Weak basis of public support: </a:t>
            </a: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universal programs build bridges across groups; means-tested programs create cleavages between groups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Universal programs become rights; means-tested programs viewed as charity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Result: </a:t>
            </a: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universal programs usually do more to help the poor than means tested programs.</a:t>
            </a:r>
          </a:p>
        </p:txBody>
      </p:sp>
    </p:spTree>
    <p:extLst>
      <p:ext uri="{BB962C8B-B14F-4D97-AF65-F5344CB8AC3E}">
        <p14:creationId xmlns:p14="http://schemas.microsoft.com/office/powerpoint/2010/main" val="59595416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76B8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381000" y="838200"/>
            <a:ext cx="8382000" cy="474027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182880" tIns="274320" rIns="182880" bIns="274320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marR="0" lvl="0" indent="-34290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Problems with means-tested programs</a:t>
            </a:r>
            <a:endParaRPr kumimoji="0" lang="en-US" altLang="en-US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Stigma: </a:t>
            </a: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recipients are labeled negatively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Weak basis of public support: </a:t>
            </a: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universal programs build bridges across groups; means-tested programs create cleavages between groups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Universal programs become rights; means-tested programs are viewed as charity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Result: </a:t>
            </a: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universal programs usually do more to help the poor than means tested programs.</a:t>
            </a:r>
          </a:p>
        </p:txBody>
      </p:sp>
    </p:spTree>
    <p:extLst>
      <p:ext uri="{BB962C8B-B14F-4D97-AF65-F5344CB8AC3E}">
        <p14:creationId xmlns:p14="http://schemas.microsoft.com/office/powerpoint/2010/main" val="289865985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76B8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381000" y="838200"/>
            <a:ext cx="8382000" cy="474027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182880" tIns="274320" rIns="182880" bIns="274320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marR="0" lvl="0" indent="-34290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Problems with means-tested programs</a:t>
            </a:r>
            <a:endParaRPr kumimoji="0" lang="en-US" altLang="en-US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Stigma: </a:t>
            </a:r>
            <a:r>
              <a:rPr kumimoji="0" lang="en-US" altLang="en-US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recipients are labeled negatively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Weak basis of public support: </a:t>
            </a:r>
            <a:r>
              <a:rPr kumimoji="0" lang="en-US" altLang="en-US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universal programs build bridges across groups; means-tested programs create cleavages between groups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Universal programs become rights; means-tested programs are viewed as charity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Result: </a:t>
            </a:r>
            <a:r>
              <a:rPr kumimoji="0" lang="en-US" altLang="en-US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universal programs usually do more to help the poor than means-tested programs.</a:t>
            </a:r>
          </a:p>
        </p:txBody>
      </p:sp>
    </p:spTree>
    <p:extLst>
      <p:ext uri="{BB962C8B-B14F-4D97-AF65-F5344CB8AC3E}">
        <p14:creationId xmlns:p14="http://schemas.microsoft.com/office/powerpoint/2010/main" val="359590447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76B8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381000" y="838200"/>
            <a:ext cx="8382000" cy="483209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182880" tIns="182880" rIns="182880" bIns="274320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Potential Consequences of BIG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Eliminates extreme poverty without stigma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alt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Facilitates nonmarket activity: in the arts, caregiving, community activism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alt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Gives everyone a measure of “real freedom” (positive freedom)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alt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Strengthens negative freedom: the freedom to say “no”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alt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Puts pressure on employers to innovate to eliminate unpleasant, boring work because it is costly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76B8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381000" y="838200"/>
            <a:ext cx="8382000" cy="483209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182880" tIns="182880" rIns="182880" bIns="274320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marR="0" lvl="0" indent="-34290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Potential Consequences of BIG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Eliminates extreme poverty without stigma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Facilitates nonmarket activity: in the arts, caregiving, community activism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Gives everyone a measure of “real freedom” (positive freedom)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Strengthens negative freedom: the freedom to say “no”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Puts pressure on employers to innovate to eliminate unpleasant, boring work because it is costly</a:t>
            </a:r>
          </a:p>
        </p:txBody>
      </p:sp>
    </p:spTree>
    <p:extLst>
      <p:ext uri="{BB962C8B-B14F-4D97-AF65-F5344CB8AC3E}">
        <p14:creationId xmlns:p14="http://schemas.microsoft.com/office/powerpoint/2010/main" val="157812571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76B8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381000" y="838200"/>
            <a:ext cx="8382000" cy="483209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182880" tIns="182880" rIns="182880" bIns="274320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marR="0" lvl="0" indent="-34290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Potential Consequences of BIG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Eliminates extreme poverty without stigma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Facilitates nonmarket activity: in the arts, caregiving, community activism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Gives everyone a measure of “real freedom” (positive freedom)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Strengthens negative freedom: the freedom to say “no”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Puts pressure on employers to innovate to eliminate unpleasant, boring work because it is costly</a:t>
            </a:r>
          </a:p>
        </p:txBody>
      </p:sp>
    </p:spTree>
    <p:extLst>
      <p:ext uri="{BB962C8B-B14F-4D97-AF65-F5344CB8AC3E}">
        <p14:creationId xmlns:p14="http://schemas.microsoft.com/office/powerpoint/2010/main" val="419423861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76B8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381000" y="838200"/>
            <a:ext cx="8382000" cy="483209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182880" tIns="182880" rIns="182880" bIns="274320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marR="0" lvl="0" indent="-34290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Potential Consequences of BIG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Eliminates extreme poverty without stigma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Facilitates nonmarket activity: in the arts, caregiving, community activism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Gives everyone a measure of “real freedom” (positive freedom)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Strengthens negative freedom: the freedom to say “no”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Puts pressure on employers to innovate to eliminate unpleasant, boring work because it is costly</a:t>
            </a:r>
          </a:p>
        </p:txBody>
      </p:sp>
    </p:spTree>
    <p:extLst>
      <p:ext uri="{BB962C8B-B14F-4D97-AF65-F5344CB8AC3E}">
        <p14:creationId xmlns:p14="http://schemas.microsoft.com/office/powerpoint/2010/main" val="4956602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76B8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381000" y="1371600"/>
            <a:ext cx="8382000" cy="292417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274320" tIns="274320" rIns="274320" bIns="36576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is Government “Welfare”?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Government Welfare is any government subsidy to a particular group of people which provides them with an economic benefit that they would not have had if things were just left to the market.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76B8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381000" y="838200"/>
            <a:ext cx="8382000" cy="483209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182880" tIns="182880" rIns="182880" bIns="274320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marR="0" lvl="0" indent="-34290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Potential Consequences of BIG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Eliminates extreme poverty without stigma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Facilitates nonmarket activity: in the arts, caregiving, community activism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Gives everyone a measure of “real freedom” (positive freedom)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Strengthens negative freedom: the freedom to say “no”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Puts pressure on employers to innovate to eliminate unpleasant, boring work because it is costly</a:t>
            </a:r>
          </a:p>
        </p:txBody>
      </p:sp>
    </p:spTree>
    <p:extLst>
      <p:ext uri="{BB962C8B-B14F-4D97-AF65-F5344CB8AC3E}">
        <p14:creationId xmlns:p14="http://schemas.microsoft.com/office/powerpoint/2010/main" val="6096731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76B8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228600" y="838200"/>
            <a:ext cx="8686800" cy="512448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274320" tIns="182880" rIns="182880" bIns="27432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Will it Work?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18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Two pragmatic arguments against BIG:</a:t>
            </a:r>
          </a:p>
          <a:p>
            <a:pPr marL="404813" marR="0" lvl="0" indent="-404813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1. Too many people will stop working for pay and thus not enough income will be generated to sustain the system.</a:t>
            </a:r>
          </a:p>
          <a:p>
            <a:pPr marL="346075" marR="0" lvl="0" indent="-346075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2. Taxes to pay for BIG will be so high that there will be huge disincentives to invest and to work.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261154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76B8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228600" y="838200"/>
            <a:ext cx="8686800" cy="512448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274320" tIns="182880" rIns="182880" bIns="27432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Will it Work?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18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Two pragmatic arguments against BIG:</a:t>
            </a:r>
          </a:p>
          <a:p>
            <a:pPr marL="404813" marR="0" lvl="0" indent="-404813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1. Too many people will stop working for pay and thus not enough income will be generated to sustain the system.</a:t>
            </a:r>
          </a:p>
          <a:p>
            <a:pPr marL="346075" marR="0" lvl="0" indent="-346075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2. Taxes to pay for BIG will be so high that there will be huge disincentives to invest and to work.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126473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76B8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228600" y="838200"/>
            <a:ext cx="8686800" cy="512448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274320" tIns="182880" rIns="182880" bIns="27432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Will it Work?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18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Two pragmatic arguments against BIG:</a:t>
            </a:r>
          </a:p>
          <a:p>
            <a:pPr marL="404813" marR="0" lvl="0" indent="-404813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1. Too many people will stop working for pay and thus not enough income will be generated to sustain the system.</a:t>
            </a:r>
          </a:p>
          <a:p>
            <a:pPr marL="403225" marR="0" lvl="0" indent="-403225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2. Taxes to pay for BIG will be so high that there will be huge disincentives to invest and to work.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91356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76B8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1143000" y="1371600"/>
            <a:ext cx="7467600" cy="317009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 lIns="182880" tIns="182880" rIns="182880" bIns="274320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Two main forms of welfare spending</a:t>
            </a:r>
          </a:p>
          <a:p>
            <a:pPr marL="346075" indent="-346075">
              <a:spcBef>
                <a:spcPct val="50000"/>
              </a:spcBef>
              <a:defRPr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4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Direct government spending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food stamps, public housing, cash transfers</a:t>
            </a:r>
          </a:p>
          <a:p>
            <a:pPr marL="346075" indent="-346075">
              <a:spcBef>
                <a:spcPct val="50000"/>
              </a:spcBef>
              <a:defRPr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4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Tax Subsidies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mortgage deductions, earned income tax credit for working poor, tax deductions for business expenses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76B8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5"/>
          <p:cNvSpPr txBox="1">
            <a:spLocks noChangeArrowheads="1"/>
          </p:cNvSpPr>
          <p:nvPr/>
        </p:nvSpPr>
        <p:spPr bwMode="auto">
          <a:xfrm>
            <a:off x="609600" y="457200"/>
            <a:ext cx="7924800" cy="54483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274320" tIns="274320" rIns="274320" bIns="82296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Examples of welfare for already privileged social groups</a:t>
            </a:r>
          </a:p>
          <a:p>
            <a:pPr eaLnBrk="1" hangingPunct="1">
              <a:spcBef>
                <a:spcPct val="50000"/>
              </a:spcBef>
            </a:pPr>
            <a:endParaRPr lang="en-US" altLang="en-US" sz="2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 sz="2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 sz="2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 sz="2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 sz="2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76B8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5"/>
          <p:cNvSpPr txBox="1">
            <a:spLocks noChangeArrowheads="1"/>
          </p:cNvSpPr>
          <p:nvPr/>
        </p:nvSpPr>
        <p:spPr bwMode="auto">
          <a:xfrm>
            <a:off x="609600" y="457200"/>
            <a:ext cx="7924800" cy="54483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274320" tIns="274320" rIns="274320" bIns="100584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Examples of welfare for already privileged social groups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Students: tuition subsidies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endParaRPr lang="en-US" altLang="en-US" sz="2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Char char="•"/>
            </a:pPr>
            <a:endParaRPr lang="en-US" altLang="en-US" sz="2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Char char="•"/>
            </a:pPr>
            <a:endParaRPr lang="en-US" altLang="en-US" sz="20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 sz="2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76B8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3"/>
          <p:cNvSpPr txBox="1">
            <a:spLocks noChangeArrowheads="1"/>
          </p:cNvSpPr>
          <p:nvPr/>
        </p:nvSpPr>
        <p:spPr bwMode="auto">
          <a:xfrm>
            <a:off x="609600" y="457200"/>
            <a:ext cx="7924800" cy="513986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274320" tIns="274320" rIns="274320" bIns="457200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Examples of welfare for already privileged social groups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Students: tuition subsidies</a:t>
            </a:r>
          </a:p>
          <a:p>
            <a:pPr marL="231775" indent="-231775">
              <a:spcBef>
                <a:spcPct val="50000"/>
              </a:spcBef>
              <a:buFontTx/>
              <a:buChar char="•"/>
              <a:defRPr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Homeowners: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mortgage deduction – 48% of mortgage subsidies go to top 20% of income distribution.  Mortgage subsidy is more than 4 times the spending on public housing for the poor.</a:t>
            </a:r>
          </a:p>
          <a:p>
            <a:pPr>
              <a:spcBef>
                <a:spcPct val="50000"/>
              </a:spcBef>
              <a:defRPr/>
            </a:pP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  <a:buFontTx/>
              <a:buChar char="•"/>
              <a:defRPr/>
            </a:pP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  <a:defRPr/>
            </a:pP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76B8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609600" y="457200"/>
            <a:ext cx="7924800" cy="5170646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274320" tIns="274320" rIns="274320" bIns="274320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Examples of welfare for already privileged social groups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Students: tuition subsidies</a:t>
            </a:r>
          </a:p>
          <a:p>
            <a:pPr marL="231775" indent="-231775">
              <a:spcBef>
                <a:spcPct val="50000"/>
              </a:spcBef>
              <a:buFontTx/>
              <a:buChar char="•"/>
              <a:defRPr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Homeowners: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mortgage deduction – 48% of mortgage subsidies go to top 20% of income distribution.  Mortgage subsidy is more than 4 times the spending on public housing for the poor.</a:t>
            </a:r>
          </a:p>
          <a:p>
            <a:pPr marL="231775" indent="-231775">
              <a:spcBef>
                <a:spcPct val="50000"/>
              </a:spcBef>
              <a:buFontTx/>
              <a:buChar char="•"/>
              <a:defRPr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Farm subsidies: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Around $30 billion a year: 80% goes to corporate agriculture, NOT family farmers.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Corporations: </a:t>
            </a:r>
            <a:r>
              <a:rPr lang="en-US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“Corporate welfare” = $75 Billion/year</a:t>
            </a:r>
            <a:endParaRPr lang="en-US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76B8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609600" y="457200"/>
            <a:ext cx="7924800" cy="5170646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274320" tIns="274320" rIns="274320" bIns="27432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Examples of welfare for already privileged social groups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Students: tuition subsidies</a:t>
            </a:r>
          </a:p>
          <a:p>
            <a:pPr marL="231775" marR="0" lvl="0" indent="-231775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Homeowners: 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mortgage deduction – 48% of mortgage subsidies go to top 20% of income distribution.  Mortgage subsidy is more than 4 times the spending on public housing for the poor.</a:t>
            </a:r>
          </a:p>
          <a:p>
            <a:pPr marL="231775" marR="0" lvl="0" indent="-231775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Farm subsidies: 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Around $30 billion a year: 80% goes to corporate agriculture, NOT family farmers.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Corporations: 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“Corporate welfare” = $75 Billion/year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7031117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1842</TotalTime>
  <Words>1793</Words>
  <Application>Microsoft Office PowerPoint</Application>
  <PresentationFormat>On-screen Show (4:3)</PresentationFormat>
  <Paragraphs>172</Paragraphs>
  <Slides>33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7" baseType="lpstr">
      <vt:lpstr>Arial</vt:lpstr>
      <vt:lpstr>Calibri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 of Wisc-Madison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Erik Olin Wright</dc:creator>
  <cp:lastModifiedBy>Erik Wright</cp:lastModifiedBy>
  <cp:revision>29</cp:revision>
  <cp:lastPrinted>2014-10-23T18:32:57Z</cp:lastPrinted>
  <dcterms:created xsi:type="dcterms:W3CDTF">2006-10-23T23:44:35Z</dcterms:created>
  <dcterms:modified xsi:type="dcterms:W3CDTF">2017-03-07T15:39:42Z</dcterms:modified>
</cp:coreProperties>
</file>